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2395b916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2395b916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 title="Final Logo SR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72" y="613725"/>
            <a:ext cx="3517576" cy="39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4103050" y="613725"/>
            <a:ext cx="4660500" cy="16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r>
              <a:rPr lang="es"/>
              <a:t> de Malware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4395600" y="2463775"/>
            <a:ext cx="42171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e identificación de Malware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Ciberseguridad 9</a:t>
            </a:r>
            <a:r>
              <a:rPr lang="es"/>
              <a:t> - Keepcoding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Luis gongora/Jordan Diaz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Junio 2025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Grupo: Silent Ranson Hunters (SRH)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type="title"/>
          </p:nvPr>
        </p:nvSpPr>
        <p:spPr>
          <a:xfrm>
            <a:off x="490250" y="488250"/>
            <a:ext cx="7954200" cy="45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¿</a:t>
            </a:r>
            <a:r>
              <a:rPr lang="es" sz="3800"/>
              <a:t>Preguntas</a:t>
            </a:r>
            <a:r>
              <a:rPr lang="es" sz="3800"/>
              <a:t>?</a:t>
            </a:r>
            <a:endParaRPr sz="3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Quedamos atentos a cualquier duda o comentario sobre el proyecto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Nos </a:t>
            </a:r>
            <a:r>
              <a:rPr lang="es" sz="2000"/>
              <a:t>encantaría</a:t>
            </a:r>
            <a:r>
              <a:rPr lang="es" sz="2000"/>
              <a:t> escuchar sus impresiones y sugerencias para mejorar el entorno.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Agradecimientos</a:t>
            </a:r>
            <a:endParaRPr sz="3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Agradecemos a todo el equipo de Keepcoding por la oportunidad de aprendizaje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Gracias al grupo SRH por el trabajo colaborativo y apoyo constante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Reconocimiento especial a las comunidades de </a:t>
            </a:r>
            <a:r>
              <a:rPr lang="es" sz="2000"/>
              <a:t>código</a:t>
            </a:r>
            <a:r>
              <a:rPr lang="es" sz="2000"/>
              <a:t> abierto detras de MISP, ANI.RUN y Elastic SIEM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31275" y="-2017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300475" y="-273675"/>
            <a:ext cx="6227100" cy="21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/>
              <a:t>Objetivo del proyecto: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Este proyecto tiene como propósito diseñar y demostrar un entorno funcional de detección de malware, integrando herramientas reales utilizadas en entornos de ciberseguridad ofensiva y defensiva.</a:t>
            </a:r>
            <a:endParaRPr b="1" sz="1600"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2916900" y="1733300"/>
            <a:ext cx="6227100" cy="3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/>
              <a:t>Objetivos </a:t>
            </a:r>
            <a:r>
              <a:rPr b="1" lang="es" sz="2800"/>
              <a:t>específicos</a:t>
            </a:r>
            <a:r>
              <a:rPr b="1" lang="es" sz="2800"/>
              <a:t>:</a:t>
            </a:r>
            <a:endParaRPr b="1" sz="2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" sz="1600"/>
              <a:t>Detectar y analizar malware a través de entornos de análisis dinámico.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 sz="1600"/>
              <a:t>Automatizar la extracción de Indicadores de Compromiso (IoCs) a partir del análisis realizado.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" sz="1600"/>
              <a:t>Centralizar y compartir inteligencia de amenazas mediante MISP.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" sz="1600"/>
              <a:t>Integrar un SIEM (Elastic SIEM) para generar alertas ante eventos maliciosos basados en los IoCs detectados.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" sz="1600"/>
              <a:t>Simular una infección real en una máquina Windows para validar la efectividad del entorno implementado.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77" name="Google Shape;77;p14" title="79005977-the-concept-of-computer-security-hand-with-magnifying-glass-scans-the-binary-code-for-virus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00" y="2197628"/>
            <a:ext cx="2214072" cy="17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 title="png-transparent-gear-marketing-automation-email-gear-oil-miscellaneous-presentation-business-thumbnai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975" y="-1"/>
            <a:ext cx="1575725" cy="17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60950" y="3810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General del Proyecto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71900" y="1766675"/>
            <a:ext cx="3999900" cy="27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Elementos principales del entorno: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Máquina</a:t>
            </a:r>
            <a:r>
              <a:rPr lang="es" sz="1800"/>
              <a:t> Virtual (Ubuntu 24.04) con MISP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Script con (IoCs) ANI.RUN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Máquina</a:t>
            </a:r>
            <a:r>
              <a:rPr lang="es" sz="1800"/>
              <a:t> Virtual (Ubuntu 24.04) con Elastic SIEM en </a:t>
            </a:r>
            <a:r>
              <a:rPr lang="es" sz="1800"/>
              <a:t>ElasticCloud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sz="1800"/>
              <a:t>Maquina Windows con agente ELK</a:t>
            </a:r>
            <a:endParaRPr sz="1800"/>
          </a:p>
        </p:txBody>
      </p:sp>
      <p:cxnSp>
        <p:nvCxnSpPr>
          <p:cNvPr id="85" name="Google Shape;85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6" name="Google Shape;86;p15" title="ChatGPT Image 17 jun 2025, 14_32_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950" y="1961725"/>
            <a:ext cx="4367401" cy="291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lateral en primer plano de una mano pulsando el botón de un mezclador de audio" id="91" name="Google Shape;91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-76200" y="531000"/>
            <a:ext cx="48225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lt1"/>
                </a:solidFill>
              </a:rPr>
              <a:t>Analisis de Malware con ANI.RUN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93" name="Google Shape;93;p16"/>
          <p:cNvSpPr txBox="1"/>
          <p:nvPr>
            <p:ph idx="2" type="body"/>
          </p:nvPr>
        </p:nvSpPr>
        <p:spPr>
          <a:xfrm>
            <a:off x="4967800" y="-226500"/>
            <a:ext cx="3837000" cy="37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" sz="1600"/>
              <a:t>Selección</a:t>
            </a:r>
            <a:r>
              <a:rPr b="1" lang="es" sz="1600"/>
              <a:t> de muestras (12 activas) descarga de muestras desde ANI.RUN</a:t>
            </a:r>
            <a:endParaRPr b="1"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" sz="1600"/>
              <a:t>Análisis</a:t>
            </a:r>
            <a:r>
              <a:rPr b="1" lang="es" sz="1600"/>
              <a:t> </a:t>
            </a:r>
            <a:r>
              <a:rPr b="1" lang="es" sz="1600"/>
              <a:t>dinámico</a:t>
            </a:r>
            <a:r>
              <a:rPr b="1" lang="es" sz="1600"/>
              <a:t> del comportamiento del malware: Procesos, archivos, conexiones de red</a:t>
            </a:r>
            <a:endParaRPr b="1"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" sz="1600"/>
              <a:t>Extracción</a:t>
            </a:r>
            <a:r>
              <a:rPr b="1" lang="es" sz="1600"/>
              <a:t> de indicadores de compromiso (IoCs): IPs, hashes, URLs, dominios</a:t>
            </a:r>
            <a:endParaRPr b="1" sz="1600"/>
          </a:p>
        </p:txBody>
      </p:sp>
      <p:pic>
        <p:nvPicPr>
          <p:cNvPr id="94" name="Google Shape;94;p16" title="descarg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475" y="2294713"/>
            <a:ext cx="23812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 title="descarga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2225" y="3342988"/>
            <a:ext cx="283845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 title="descarga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75" y="1825400"/>
            <a:ext cx="4321600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471900" y="738725"/>
            <a:ext cx="84849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MISP: Threat Intelligence Sharing</a:t>
            </a:r>
            <a:r>
              <a:rPr lang="es" sz="1400"/>
              <a:t> </a:t>
            </a:r>
            <a:r>
              <a:rPr i="1" lang="es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s" sz="1600"/>
              <a:t>MISP (Malware Information Sharing Platform) es una plataforma de código abierto para la gestión, almacenamiento y compartición de información sobre amenazas (Threat Intelligence), ampliamente utilizada por equipos de respuesta de incidentes y análisis de seguridad.</a:t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5979700" y="2173587"/>
            <a:ext cx="1801224" cy="11316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¿Por qué usar MISP?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4764675" y="3472525"/>
            <a:ext cx="1801224" cy="11316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¿Como se cargaron los IoCs?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7169500" y="3578550"/>
            <a:ext cx="1801224" cy="11316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¿Evidencias del entorno MISP?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072373" y="1733375"/>
            <a:ext cx="2078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Eventos y alertas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471900" y="387175"/>
            <a:ext cx="8456700" cy="111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Integración - Enriquecimiento</a:t>
            </a:r>
            <a:r>
              <a:rPr lang="es" sz="1400"/>
              <a:t> </a:t>
            </a:r>
            <a:r>
              <a:rPr i="1" lang="es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s" sz="1600"/>
              <a:t>La integración entre MISP y Elastic SIEM nos permite automatizar la correlación de eventos en tiempo real utilizando los indicadores de compromiso (IoCs) extraídos del análisis de malware</a:t>
            </a:r>
            <a:endParaRPr i="1" sz="1600"/>
          </a:p>
        </p:txBody>
      </p:sp>
      <p:cxnSp>
        <p:nvCxnSpPr>
          <p:cNvPr id="111" name="Google Shape;111;p18"/>
          <p:cNvCxnSpPr/>
          <p:nvPr/>
        </p:nvCxnSpPr>
        <p:spPr>
          <a:xfrm rot="10800000">
            <a:off x="539350" y="196614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2" name="Google Shape;112;p18"/>
          <p:cNvSpPr txBox="1"/>
          <p:nvPr>
            <p:ph type="title"/>
          </p:nvPr>
        </p:nvSpPr>
        <p:spPr>
          <a:xfrm>
            <a:off x="586412" y="1733374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Carga de IoCs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586412" y="2099600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Por medio de Script .py se cargan los Iocs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4" name="Google Shape;114;p18"/>
          <p:cNvCxnSpPr/>
          <p:nvPr/>
        </p:nvCxnSpPr>
        <p:spPr>
          <a:xfrm>
            <a:off x="2642500" y="299465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5" name="Google Shape;115;p18"/>
          <p:cNvSpPr txBox="1"/>
          <p:nvPr>
            <p:ph type="title"/>
          </p:nvPr>
        </p:nvSpPr>
        <p:spPr>
          <a:xfrm>
            <a:off x="2689549" y="3136650"/>
            <a:ext cx="1951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Enriquecimiento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2689562" y="342666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(MISP) exporta eventos con IoCs a Elastic mediante API REST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 rot="10800000">
            <a:off x="2796725" y="195904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072387" y="202341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Estos incluyen IPs, hashes, dominio y demas atributos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4687800" y="304287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0" name="Google Shape;120;p18"/>
          <p:cNvSpPr txBox="1"/>
          <p:nvPr>
            <p:ph type="title"/>
          </p:nvPr>
        </p:nvSpPr>
        <p:spPr>
          <a:xfrm>
            <a:off x="4734862" y="318156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Alimentación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734862" y="347159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Estos datos alimentan reglas de </a:t>
            </a:r>
            <a:r>
              <a:rPr lang="es" sz="1200">
                <a:solidFill>
                  <a:schemeClr val="dk2"/>
                </a:solidFill>
              </a:rPr>
              <a:t>detección</a:t>
            </a:r>
            <a:r>
              <a:rPr lang="es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379575" y="3147050"/>
            <a:ext cx="2016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Elastic SIEM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79575" y="3437075"/>
            <a:ext cx="2371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(kibana) esta </a:t>
            </a:r>
            <a:r>
              <a:rPr lang="es" sz="1200">
                <a:solidFill>
                  <a:schemeClr val="dk2"/>
                </a:solidFill>
              </a:rPr>
              <a:t>integración</a:t>
            </a:r>
            <a:r>
              <a:rPr lang="es" sz="1200">
                <a:solidFill>
                  <a:schemeClr val="dk2"/>
                </a:solidFill>
              </a:rPr>
              <a:t> nos permite correlacionar eventos en tiempo real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24" name="Google Shape;124;p18" title="ChatGPT Image 17 jun 2025, 15_06_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950" y="1792225"/>
            <a:ext cx="2433326" cy="31200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/>
          <p:nvPr/>
        </p:nvCxnSpPr>
        <p:spPr>
          <a:xfrm>
            <a:off x="356500" y="299465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6" name="Google Shape;126;p18"/>
          <p:cNvSpPr/>
          <p:nvPr/>
        </p:nvSpPr>
        <p:spPr>
          <a:xfrm>
            <a:off x="191500" y="2817925"/>
            <a:ext cx="6127975" cy="2508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259350" y="57100"/>
            <a:ext cx="4045200" cy="19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Maquina Windows con Agente ELK</a:t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solidFill>
                  <a:schemeClr val="lt1"/>
                </a:solidFill>
              </a:rPr>
              <a:t>Maquina Windows 10 utilizada como entorno de </a:t>
            </a:r>
            <a:r>
              <a:rPr b="1" lang="es" sz="1600">
                <a:solidFill>
                  <a:schemeClr val="lt1"/>
                </a:solidFill>
              </a:rPr>
              <a:t>infección</a:t>
            </a:r>
            <a:r>
              <a:rPr b="1" lang="es" sz="1600">
                <a:solidFill>
                  <a:schemeClr val="lt1"/>
                </a:solidFill>
              </a:rPr>
              <a:t> controlado.</a:t>
            </a:r>
            <a:endParaRPr b="1" sz="1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solidFill>
                  <a:schemeClr val="lt1"/>
                </a:solidFill>
              </a:rPr>
              <a:t>Se instala Elastic Agent para recolectar: Procesos, eventos del sistema, conexiones de red, registro y archivos.</a:t>
            </a:r>
            <a:endParaRPr b="1" sz="1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s" sz="1600">
                <a:solidFill>
                  <a:schemeClr val="lt1"/>
                </a:solidFill>
              </a:rPr>
              <a:t>La </a:t>
            </a:r>
            <a:r>
              <a:rPr b="1" lang="es" sz="1600">
                <a:solidFill>
                  <a:schemeClr val="lt1"/>
                </a:solidFill>
              </a:rPr>
              <a:t>ejecución</a:t>
            </a:r>
            <a:r>
              <a:rPr b="1" lang="es" sz="1600">
                <a:solidFill>
                  <a:schemeClr val="lt1"/>
                </a:solidFill>
              </a:rPr>
              <a:t> de malwares genera eventos detectados en tiempo real.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34" name="Google Shape;134;p19" title="0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13" y="2124850"/>
            <a:ext cx="3903875" cy="277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20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0"/>
          <p:cNvSpPr txBox="1"/>
          <p:nvPr>
            <p:ph type="title"/>
          </p:nvPr>
        </p:nvSpPr>
        <p:spPr>
          <a:xfrm>
            <a:off x="976100" y="2384675"/>
            <a:ext cx="22398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Reglas configuradas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Se configuraron las reglas en Kibana para realizar detecciones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2" name="Google Shape;142;p20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0"/>
          <p:cNvSpPr txBox="1"/>
          <p:nvPr>
            <p:ph type="title"/>
          </p:nvPr>
        </p:nvSpPr>
        <p:spPr>
          <a:xfrm>
            <a:off x="3442799" y="2241075"/>
            <a:ext cx="2198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Alertas generadas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442794" y="2531100"/>
            <a:ext cx="2757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Procesos maliciosos, conexiones sospechosas, cambios en el registro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5" name="Google Shape;145;p20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0"/>
          <p:cNvSpPr txBox="1"/>
          <p:nvPr>
            <p:ph type="title"/>
          </p:nvPr>
        </p:nvSpPr>
        <p:spPr>
          <a:xfrm>
            <a:off x="6504625" y="1929950"/>
            <a:ext cx="26004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Visualización en el SIEM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Alertas generadas al detectar conexiones hacia IP maliciosa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48" name="Google Shape;148;p20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49" name="Google Shape;149;p20"/>
            <p:cNvCxnSpPr>
              <a:stCxn id="150" idx="6"/>
              <a:endCxn id="151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50" name="Google Shape;150;p20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20"/>
          <p:cNvSpPr txBox="1"/>
          <p:nvPr>
            <p:ph type="title"/>
          </p:nvPr>
        </p:nvSpPr>
        <p:spPr>
          <a:xfrm>
            <a:off x="471900" y="387175"/>
            <a:ext cx="8456700" cy="111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Generación de alertas y Detección</a:t>
            </a:r>
            <a:r>
              <a:rPr lang="es" sz="1400"/>
              <a:t> </a:t>
            </a:r>
            <a:r>
              <a:rPr i="1" lang="es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s" sz="1600"/>
              <a:t>Una vez integrados los indicadores en Elastic SIEM y desplegados el agente en la </a:t>
            </a:r>
            <a:r>
              <a:rPr i="1" lang="es" sz="1600"/>
              <a:t>máquina</a:t>
            </a:r>
            <a:r>
              <a:rPr i="1" lang="es" sz="1600"/>
              <a:t> Windows, se configuraron las reglas de </a:t>
            </a:r>
            <a:r>
              <a:rPr i="1" lang="es" sz="1600"/>
              <a:t>detección personalizadas</a:t>
            </a:r>
            <a:r>
              <a:rPr i="1" lang="es" sz="1600"/>
              <a:t> para identificar comportamientos sospechosos basados en los IoCs recopilados.</a:t>
            </a:r>
            <a:endParaRPr i="1" sz="1600"/>
          </a:p>
        </p:txBody>
      </p:sp>
      <p:pic>
        <p:nvPicPr>
          <p:cNvPr id="154" name="Google Shape;154;p20" title="configuraciones-adminstrac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00" y="3546550"/>
            <a:ext cx="1038600" cy="1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 title="imag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900" y="3367775"/>
            <a:ext cx="2047720" cy="12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 title="Frame-2087327292-min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175" y="3091700"/>
            <a:ext cx="2489100" cy="169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Resultados y </a:t>
            </a:r>
            <a:r>
              <a:rPr lang="es" sz="2800"/>
              <a:t>Conclusiones</a:t>
            </a:r>
            <a:endParaRPr sz="2800"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Tener un entorno integrado para la detección y análisis de malware aporta un gran valor en entornos empresariales, permitiendo anticipar y reaccionar rápidamente ante amenazas reales, fortaleciendo la postura de seguridad global.</a:t>
            </a:r>
            <a:endParaRPr/>
          </a:p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aprendimos?</a:t>
            </a:r>
            <a:endParaRPr/>
          </a:p>
        </p:txBody>
      </p:sp>
      <p:cxnSp>
        <p:nvCxnSpPr>
          <p:cNvPr id="164" name="Google Shape;164;p21"/>
          <p:cNvCxnSpPr>
            <a:stCxn id="163" idx="2"/>
            <a:endCxn id="165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1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</a:t>
            </a:r>
            <a:r>
              <a:rPr lang="es"/>
              <a:t>funcionó</a:t>
            </a:r>
            <a:r>
              <a:rPr lang="es"/>
              <a:t> bien?</a:t>
            </a:r>
            <a:endParaRPr/>
          </a:p>
        </p:txBody>
      </p:sp>
      <p:cxnSp>
        <p:nvCxnSpPr>
          <p:cNvPr id="166" name="Google Shape;166;p21"/>
          <p:cNvCxnSpPr>
            <a:stCxn id="165" idx="2"/>
            <a:endCxn id="167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1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se </a:t>
            </a:r>
            <a:r>
              <a:rPr lang="es"/>
              <a:t>podríamos</a:t>
            </a:r>
            <a:r>
              <a:rPr lang="es"/>
              <a:t> mejorar?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